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3"/>
  </p:notesMasterIdLst>
  <p:sldIdLst>
    <p:sldId id="298" r:id="rId2"/>
  </p:sldIdLst>
  <p:sldSz cx="30275213" cy="4280376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Black" panose="020F0502020204030203" pitchFamily="34" charset="0"/>
      <p:bold r:id="rId14"/>
      <p:italic r:id="rId15"/>
      <p:boldItalic r:id="rId16"/>
    </p:embeddedFont>
    <p:embeddedFont>
      <p:font typeface="Lato Medium" panose="020F050202020403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0599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1pPr>
    <a:lvl2pPr marL="405994" algn="l" defTabSz="40599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2pPr>
    <a:lvl3pPr marL="811987" algn="l" defTabSz="40599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3pPr>
    <a:lvl4pPr marL="1217981" algn="l" defTabSz="40599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4pPr>
    <a:lvl5pPr marL="1623974" algn="l" defTabSz="40599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5pPr>
    <a:lvl6pPr marL="2029968" algn="l" defTabSz="40599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6pPr>
    <a:lvl7pPr marL="2435962" algn="l" defTabSz="40599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7pPr>
    <a:lvl8pPr marL="2841955" algn="l" defTabSz="40599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8pPr>
    <a:lvl9pPr marL="3247949" algn="l" defTabSz="40599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9550" userDrawn="1">
          <p15:clr>
            <a:srgbClr val="A4A3A4"/>
          </p15:clr>
        </p15:guide>
        <p15:guide id="3" pos="3694" userDrawn="1">
          <p15:clr>
            <a:srgbClr val="A4A3A4"/>
          </p15:clr>
        </p15:guide>
        <p15:guide id="4" pos="162" userDrawn="1">
          <p15:clr>
            <a:srgbClr val="A4A3A4"/>
          </p15:clr>
        </p15:guide>
        <p15:guide id="5" pos="456" userDrawn="1">
          <p15:clr>
            <a:srgbClr val="A4A3A4"/>
          </p15:clr>
        </p15:guide>
        <p15:guide id="6" orient="horz" pos="13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5FC"/>
    <a:srgbClr val="FFC107"/>
    <a:srgbClr val="1B5E20"/>
    <a:srgbClr val="333333"/>
    <a:srgbClr val="FFD54F"/>
    <a:srgbClr val="263238"/>
    <a:srgbClr val="E1E082"/>
    <a:srgbClr val="E04336"/>
    <a:srgbClr val="E91E63"/>
    <a:srgbClr val="FF8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64" autoAdjust="0"/>
    <p:restoredTop sz="86395" autoAdjust="0"/>
  </p:normalViewPr>
  <p:slideViewPr>
    <p:cSldViewPr snapToGrid="0" showGuides="1">
      <p:cViewPr varScale="1">
        <p:scale>
          <a:sx n="13" d="100"/>
          <a:sy n="13" d="100"/>
        </p:scale>
        <p:origin x="2933" y="197"/>
      </p:cViewPr>
      <p:guideLst>
        <p:guide pos="9550"/>
        <p:guide pos="3694"/>
        <p:guide pos="162"/>
        <p:guide pos="456"/>
        <p:guide orient="horz" pos="13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1987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1pPr>
    <a:lvl2pPr marL="405994" algn="l" defTabSz="811987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2pPr>
    <a:lvl3pPr marL="811987" algn="l" defTabSz="811987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3pPr>
    <a:lvl4pPr marL="1217981" algn="l" defTabSz="811987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4pPr>
    <a:lvl5pPr marL="1623974" algn="l" defTabSz="811987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5pPr>
    <a:lvl6pPr marL="2029968" algn="l" defTabSz="811987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6pPr>
    <a:lvl7pPr marL="2435962" algn="l" defTabSz="811987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7pPr>
    <a:lvl8pPr marL="2841955" algn="l" defTabSz="811987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8pPr>
    <a:lvl9pPr marL="3247949" algn="l" defTabSz="811987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0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0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5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3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6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1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5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7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0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979"/>
            <a:ext cx="30275213" cy="42827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2209519" y="13516222"/>
            <a:ext cx="13301124" cy="1929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latin typeface="Lato Black" panose="020F0A02020204030203" pitchFamily="34" charset="0"/>
                <a:cs typeface="Arial" panose="020B0604020202020204" pitchFamily="34" charset="0"/>
              </a:rPr>
              <a:t>INTRO</a:t>
            </a:r>
          </a:p>
          <a:p>
            <a:pPr marL="381019" indent="-38101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Explain why your study matters. (feel free to add graphics).</a:t>
            </a:r>
            <a:endParaRPr lang="en-US" sz="40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>
                <a:latin typeface="Lato Black" panose="020F0A02020204030203" pitchFamily="34" charset="0"/>
                <a:cs typeface="Arial" panose="020B0604020202020204" pitchFamily="34" charset="0"/>
              </a:rPr>
              <a:t>METHODS</a:t>
            </a:r>
          </a:p>
          <a:p>
            <a:pPr marL="495325" indent="-495325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Collected [what] from [population]</a:t>
            </a:r>
          </a:p>
          <a:p>
            <a:pPr marL="495325" indent="-495325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How you tested it.</a:t>
            </a:r>
            <a:endParaRPr lang="en-US" sz="40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>
                <a:latin typeface="Lato Black" panose="020F0A02020204030203" pitchFamily="34" charset="0"/>
                <a:cs typeface="Arial" panose="020B0604020202020204" pitchFamily="34" charset="0"/>
              </a:rPr>
              <a:t>RESULTS</a:t>
            </a:r>
          </a:p>
          <a:p>
            <a:pPr>
              <a:lnSpc>
                <a:spcPct val="120000"/>
              </a:lnSpc>
            </a:pPr>
            <a:endParaRPr lang="en-US" sz="40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Lato Black" panose="020F0A02020204030203" pitchFamily="34" charset="0"/>
                <a:cs typeface="Arial" panose="020B0604020202020204" pitchFamily="34" charset="0"/>
              </a:rPr>
              <a:t>DISCUSSION</a:t>
            </a:r>
          </a:p>
          <a:p>
            <a:pPr marL="381019" indent="-381019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17015639" y="13698236"/>
            <a:ext cx="103386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  <a:cs typeface="Arial" panose="020B0604020202020204" pitchFamily="34" charset="0"/>
              </a:rPr>
              <a:t>FIGURES</a:t>
            </a:r>
          </a:p>
          <a:p>
            <a:endParaRPr lang="en-US" sz="40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altLang="zh-TW" sz="4000" dirty="0"/>
              <a:t>Please delete this text and replace it with your: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4000" dirty="0"/>
              <a:t>Additional graphs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4000" dirty="0"/>
              <a:t>Supplementary tables</a:t>
            </a:r>
          </a:p>
          <a:p>
            <a:r>
              <a:rPr lang="en-US" altLang="zh-TW" sz="4000" dirty="0"/>
              <a:t>Feel free to present this section in a detailed manner; it is intended for those who wish to explore the data in depth.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86028-1715-44A1-A0E6-46B6D2DD5C9F}"/>
              </a:ext>
            </a:extLst>
          </p:cNvPr>
          <p:cNvSpPr txBox="1"/>
          <p:nvPr/>
        </p:nvSpPr>
        <p:spPr>
          <a:xfrm>
            <a:off x="17399764" y="24005426"/>
            <a:ext cx="10986327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latin typeface="Lato" panose="020F0502020204030203" pitchFamily="34" charset="0"/>
                <a:cs typeface="Arial" panose="020B0604020202020204" pitchFamily="34" charset="0"/>
              </a:rPr>
              <a:t>Recommendations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Maintain a font size of at least 28 points.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Keep your summary concise—consider it an “abstract+” featuring only key figures.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Adding excessive content increases cognitive load, which may deter engagement.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Less content leads to more readers.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Now, please remove this text box.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96619-6953-4449-9A3C-A61AD6AB2C79}"/>
              </a:ext>
            </a:extLst>
          </p:cNvPr>
          <p:cNvSpPr txBox="1"/>
          <p:nvPr/>
        </p:nvSpPr>
        <p:spPr>
          <a:xfrm>
            <a:off x="6939504" y="8468025"/>
            <a:ext cx="17142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highlight>
                  <a:srgbClr val="FFD54F"/>
                </a:highlight>
                <a:latin typeface="Lato" panose="020F0502020204030203" pitchFamily="34" charset="0"/>
                <a:cs typeface="Lato" panose="020F0502020204030203" pitchFamily="34" charset="0"/>
              </a:rPr>
              <a:t>Author </a:t>
            </a:r>
            <a:r>
              <a:rPr lang="en-US" sz="4000" dirty="0">
                <a:highlight>
                  <a:srgbClr val="FFD54F"/>
                </a:highlight>
                <a:latin typeface="Lato" panose="020F0502020204030203" pitchFamily="34" charset="0"/>
                <a:cs typeface="Lato" panose="020F0502020204030203" pitchFamily="34" charset="0"/>
              </a:rPr>
              <a:t>Name1</a:t>
            </a:r>
            <a:r>
              <a:rPr lang="en-US" sz="4000" dirty="0">
                <a:latin typeface="Lato" panose="020F0502020204030203" pitchFamily="34" charset="0"/>
                <a:cs typeface="Lato" panose="020F0502020204030203" pitchFamily="34" charset="0"/>
              </a:rPr>
              <a:t>, author2,  author3, author4</a:t>
            </a:r>
          </a:p>
          <a:p>
            <a:pPr algn="ctr"/>
            <a:r>
              <a:rPr lang="en-US" altLang="zh-TW" sz="4000" dirty="0"/>
              <a:t>Affiliation(s) or Institution(s): [Position or Institution and Department]</a:t>
            </a:r>
            <a:endParaRPr lang="en-US" sz="4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440BEDF-093F-B24C-A167-D2F3F8B16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59187"/>
              </p:ext>
            </p:extLst>
          </p:nvPr>
        </p:nvGraphicFramePr>
        <p:xfrm>
          <a:off x="2209519" y="24005426"/>
          <a:ext cx="11104530" cy="4816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0906">
                  <a:extLst>
                    <a:ext uri="{9D8B030D-6E8A-4147-A177-3AD203B41FA5}">
                      <a16:colId xmlns:a16="http://schemas.microsoft.com/office/drawing/2014/main" val="144823198"/>
                    </a:ext>
                  </a:extLst>
                </a:gridCol>
                <a:gridCol w="2220906">
                  <a:extLst>
                    <a:ext uri="{9D8B030D-6E8A-4147-A177-3AD203B41FA5}">
                      <a16:colId xmlns:a16="http://schemas.microsoft.com/office/drawing/2014/main" val="1500711527"/>
                    </a:ext>
                  </a:extLst>
                </a:gridCol>
                <a:gridCol w="2220906">
                  <a:extLst>
                    <a:ext uri="{9D8B030D-6E8A-4147-A177-3AD203B41FA5}">
                      <a16:colId xmlns:a16="http://schemas.microsoft.com/office/drawing/2014/main" val="2873471828"/>
                    </a:ext>
                  </a:extLst>
                </a:gridCol>
                <a:gridCol w="2220906">
                  <a:extLst>
                    <a:ext uri="{9D8B030D-6E8A-4147-A177-3AD203B41FA5}">
                      <a16:colId xmlns:a16="http://schemas.microsoft.com/office/drawing/2014/main" val="1907004038"/>
                    </a:ext>
                  </a:extLst>
                </a:gridCol>
                <a:gridCol w="2220906">
                  <a:extLst>
                    <a:ext uri="{9D8B030D-6E8A-4147-A177-3AD203B41FA5}">
                      <a16:colId xmlns:a16="http://schemas.microsoft.com/office/drawing/2014/main" val="1963611524"/>
                    </a:ext>
                  </a:extLst>
                </a:gridCol>
              </a:tblGrid>
              <a:tr h="802752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881377001"/>
                  </a:ext>
                </a:extLst>
              </a:tr>
              <a:tr h="802752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791167584"/>
                  </a:ext>
                </a:extLst>
              </a:tr>
              <a:tr h="802752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626311249"/>
                  </a:ext>
                </a:extLst>
              </a:tr>
              <a:tr h="802752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434379276"/>
                  </a:ext>
                </a:extLst>
              </a:tr>
              <a:tr h="802752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667269121"/>
                  </a:ext>
                </a:extLst>
              </a:tr>
              <a:tr h="802752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4381890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CF37902-2C8D-3049-9881-50CB35F2A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5001" y="6373172"/>
            <a:ext cx="264792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i="1" dirty="0">
                <a:latin typeface="Lato" panose="020F0502020204030203" pitchFamily="34" charset="0"/>
                <a:cs typeface="Lato" panose="020F0502020204030203" pitchFamily="34" charset="0"/>
              </a:rPr>
              <a:t>Topic</a:t>
            </a:r>
            <a:endParaRPr lang="en-US" sz="7200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78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10713</TotalTime>
  <Words>269</Words>
  <Application>Microsoft Office PowerPoint</Application>
  <PresentationFormat>自訂</PresentationFormat>
  <Paragraphs>46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Lato Black</vt:lpstr>
      <vt:lpstr>Lato Medium</vt:lpstr>
      <vt:lpstr>Arial</vt:lpstr>
      <vt:lpstr>Lato</vt:lpstr>
      <vt:lpstr>Calibri</vt:lpstr>
      <vt:lpstr>Calibri Light</vt:lpstr>
      <vt:lpstr>Office Theme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user</cp:lastModifiedBy>
  <cp:revision>294</cp:revision>
  <dcterms:created xsi:type="dcterms:W3CDTF">2018-09-16T19:13:41Z</dcterms:created>
  <dcterms:modified xsi:type="dcterms:W3CDTF">2025-09-03T03:44:31Z</dcterms:modified>
</cp:coreProperties>
</file>